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380" r:id="rId12"/>
    <p:sldId id="547" r:id="rId13"/>
    <p:sldId id="545" r:id="rId14"/>
    <p:sldId id="553" r:id="rId15"/>
    <p:sldId id="554" r:id="rId16"/>
    <p:sldId id="551" r:id="rId17"/>
    <p:sldId id="552"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p:scale>
          <a:sx n="107" d="100"/>
          <a:sy n="107" d="100"/>
        </p:scale>
        <p:origin x="-754" y="-96"/>
      </p:cViewPr>
      <p:guideLst>
        <p:guide orient="horz" pos="540"/>
        <p:guide orient="horz" pos="1620"/>
        <p:guide orient="horz" pos="660"/>
        <p:guide pos="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3722432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66971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 xmlns:a16="http://schemas.microsoft.com/office/drawing/2014/main" id="{B8BCF8B7-52AB-B3FB-BD62-ABF520369315}"/>
              </a:ext>
            </a:extLst>
          </p:cNvPr>
          <p:cNvSpPr/>
          <p:nvPr/>
        </p:nvSpPr>
        <p:spPr>
          <a:xfrm>
            <a:off x="1661657" y="276347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bg1">
                    <a:lumMod val="95000"/>
                  </a:schemeClr>
                </a:solidFill>
              </a:rPr>
              <a:t>Voting </a:t>
            </a:r>
            <a:r>
              <a:rPr lang="en-GB" sz="2000" b="1" dirty="0">
                <a:solidFill>
                  <a:schemeClr val="bg1">
                    <a:lumMod val="95000"/>
                  </a:schemeClr>
                </a:solidFill>
              </a:rPr>
              <a:t>Web </a:t>
            </a:r>
            <a:r>
              <a:rPr lang="en-GB" sz="2000" b="1" dirty="0" smtClean="0">
                <a:solidFill>
                  <a:schemeClr val="bg1">
                    <a:lumMod val="95000"/>
                  </a:schemeClr>
                </a:solidFill>
              </a:rPr>
              <a:t>Application</a:t>
            </a:r>
            <a:endParaRPr lang="en-US" sz="2000" b="1" dirty="0">
              <a:solidFill>
                <a:schemeClr val="bg1">
                  <a:lumMod val="95000"/>
                </a:schemeClr>
              </a:solidFill>
            </a:endParaRPr>
          </a:p>
        </p:txBody>
      </p:sp>
      <p:sp>
        <p:nvSpPr>
          <p:cNvPr id="27" name="TextBox 26">
            <a:extLst>
              <a:ext uri="{FF2B5EF4-FFF2-40B4-BE49-F238E27FC236}">
                <a16:creationId xmlns="" xmlns:a16="http://schemas.microsoft.com/office/drawing/2014/main" id="{243F787A-C1B9-4A5B-C50F-502754DD3886}"/>
              </a:ext>
            </a:extLst>
          </p:cNvPr>
          <p:cNvSpPr txBox="1"/>
          <p:nvPr/>
        </p:nvSpPr>
        <p:spPr>
          <a:xfrm>
            <a:off x="1281241" y="4231479"/>
            <a:ext cx="4371414"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a:t>
            </a:r>
            <a:r>
              <a:rPr lang="en-US" sz="1100" dirty="0" smtClean="0">
                <a:solidFill>
                  <a:schemeClr val="bg1"/>
                </a:solidFill>
              </a:rPr>
              <a:t>: </a:t>
            </a:r>
            <a:r>
              <a:rPr lang="en-US" sz="1100" dirty="0" smtClean="0">
                <a:solidFill>
                  <a:schemeClr val="bg1"/>
                </a:solidFill>
              </a:rPr>
              <a:t>HANISHKHA K</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smtClean="0">
                <a:solidFill>
                  <a:schemeClr val="bg1"/>
                </a:solidFill>
                <a:latin typeface="Arial"/>
                <a:ea typeface="Arial"/>
                <a:cs typeface="Arial"/>
                <a:sym typeface="Arial"/>
              </a:rPr>
              <a:t>: </a:t>
            </a:r>
            <a:r>
              <a:rPr lang="en-US" sz="1100" b="0" i="0" u="none" strike="noStrike" cap="none" smtClean="0">
                <a:solidFill>
                  <a:schemeClr val="bg1"/>
                </a:solidFill>
                <a:latin typeface="Arial"/>
                <a:ea typeface="Arial"/>
                <a:cs typeface="Arial"/>
                <a:sym typeface="Arial"/>
              </a:rPr>
              <a:t>au922221104016</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a:t>
            </a:r>
            <a:r>
              <a:rPr lang="en-US" sz="1100" dirty="0" smtClean="0">
                <a:solidFill>
                  <a:schemeClr val="bg1"/>
                </a:solidFill>
              </a:rPr>
              <a:t>Name: </a:t>
            </a:r>
            <a:r>
              <a:rPr lang="en-US" sz="1100" dirty="0" err="1" smtClean="0">
                <a:solidFill>
                  <a:schemeClr val="bg1"/>
                </a:solidFill>
              </a:rPr>
              <a:t>Theni</a:t>
            </a:r>
            <a:r>
              <a:rPr lang="en-US" sz="1100" dirty="0" smtClean="0">
                <a:solidFill>
                  <a:schemeClr val="bg1"/>
                </a:solidFill>
              </a:rPr>
              <a:t> </a:t>
            </a:r>
            <a:r>
              <a:rPr lang="en-US" sz="1100" dirty="0" err="1" smtClean="0">
                <a:solidFill>
                  <a:schemeClr val="bg1"/>
                </a:solidFill>
              </a:rPr>
              <a:t>kammavar</a:t>
            </a:r>
            <a:r>
              <a:rPr lang="en-US" sz="1100" dirty="0" smtClean="0">
                <a:solidFill>
                  <a:schemeClr val="bg1"/>
                </a:solidFill>
              </a:rPr>
              <a:t> </a:t>
            </a:r>
            <a:r>
              <a:rPr lang="en-US" sz="1100" dirty="0" err="1" smtClean="0">
                <a:solidFill>
                  <a:schemeClr val="bg1"/>
                </a:solidFill>
              </a:rPr>
              <a:t>sangam</a:t>
            </a:r>
            <a:r>
              <a:rPr lang="en-US" sz="1100" dirty="0" smtClean="0">
                <a:solidFill>
                  <a:schemeClr val="bg1"/>
                </a:solidFill>
              </a:rPr>
              <a:t>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10" name="Picture 9"/>
          <p:cNvPicPr>
            <a:picLocks noChangeAspect="1"/>
          </p:cNvPicPr>
          <p:nvPr/>
        </p:nvPicPr>
        <p:blipFill>
          <a:blip r:embed="rId3"/>
          <a:stretch>
            <a:fillRect/>
          </a:stretch>
        </p:blipFill>
        <p:spPr>
          <a:xfrm>
            <a:off x="906585" y="1039015"/>
            <a:ext cx="6924430" cy="3822435"/>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3" name="Picture 2"/>
          <p:cNvPicPr>
            <a:picLocks noChangeAspect="1"/>
          </p:cNvPicPr>
          <p:nvPr/>
        </p:nvPicPr>
        <p:blipFill>
          <a:blip r:embed="rId3"/>
          <a:stretch>
            <a:fillRect/>
          </a:stretch>
        </p:blipFill>
        <p:spPr>
          <a:xfrm>
            <a:off x="890477" y="1068392"/>
            <a:ext cx="7363043" cy="3858155"/>
          </a:xfrm>
          <a:prstGeom prst="rect">
            <a:avLst/>
          </a:prstGeom>
        </p:spPr>
      </p:pic>
    </p:spTree>
    <p:extLst>
      <p:ext uri="{BB962C8B-B14F-4D97-AF65-F5344CB8AC3E}">
        <p14:creationId xmlns:p14="http://schemas.microsoft.com/office/powerpoint/2010/main" val="177571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4" name="Picture 3"/>
          <p:cNvPicPr>
            <a:picLocks noChangeAspect="1"/>
          </p:cNvPicPr>
          <p:nvPr/>
        </p:nvPicPr>
        <p:blipFill>
          <a:blip r:embed="rId3"/>
          <a:stretch>
            <a:fillRect/>
          </a:stretch>
        </p:blipFill>
        <p:spPr>
          <a:xfrm>
            <a:off x="837175" y="976952"/>
            <a:ext cx="7469647" cy="3927589"/>
          </a:xfrm>
          <a:prstGeom prst="rect">
            <a:avLst/>
          </a:prstGeom>
        </p:spPr>
      </p:pic>
    </p:spTree>
    <p:extLst>
      <p:ext uri="{BB962C8B-B14F-4D97-AF65-F5344CB8AC3E}">
        <p14:creationId xmlns:p14="http://schemas.microsoft.com/office/powerpoint/2010/main" val="1455538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b="1" dirty="0"/>
              <a:t>Accessibility</a:t>
            </a:r>
            <a:r>
              <a:rPr lang="en-GB" dirty="0"/>
              <a:t>: Online voting apps can make the voting process more accessible to a wider range of voters, including those with disabilities, those living in remote areas, and those unable to physically attend polling stations</a:t>
            </a:r>
            <a:r>
              <a:rPr lang="en-GB" dirty="0" smtClean="0"/>
              <a:t>.</a:t>
            </a:r>
            <a:endParaRPr lang="en-GB" dirty="0"/>
          </a:p>
          <a:p>
            <a:r>
              <a:rPr lang="en-GB" b="1" dirty="0"/>
              <a:t>Convenience</a:t>
            </a:r>
            <a:r>
              <a:rPr lang="en-GB" dirty="0"/>
              <a:t>: By enabling voters to cast their votes from anywhere with an internet connection, online voting apps can increase voter turnout by removing barriers such as long queues, travel distance, and time constraints.</a:t>
            </a:r>
          </a:p>
          <a:p>
            <a:r>
              <a:rPr lang="en-GB" b="1" dirty="0"/>
              <a:t>Cost-Effectiveness</a:t>
            </a:r>
            <a:r>
              <a:rPr lang="en-GB" dirty="0"/>
              <a:t>: Online voting can potentially reduce the costs associated with traditional paper-based voting systems, such as printing ballots, staffing polling stations, and transportation of election materials.</a:t>
            </a:r>
          </a:p>
        </p:txBody>
      </p:sp>
      <p:pic>
        <p:nvPicPr>
          <p:cNvPr id="4" name="Picture 2" descr="Abstract background with futuristic elements">
            <a:extLst>
              <a:ext uri="{FF2B5EF4-FFF2-40B4-BE49-F238E27FC236}">
                <a16:creationId xmlns=""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6" name="output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5868" y="964067"/>
            <a:ext cx="6965158" cy="3917901"/>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221596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Our project represents a significant advancement in </a:t>
            </a:r>
            <a:r>
              <a:rPr lang="en-US" dirty="0" smtClean="0"/>
              <a:t>online voting application.</a:t>
            </a:r>
            <a:endParaRPr lang="en-US" dirty="0"/>
          </a:p>
          <a:p>
            <a:pPr marL="173736" indent="-173736">
              <a:spcAft>
                <a:spcPts val="800"/>
              </a:spcAft>
              <a:buClr>
                <a:srgbClr val="213163"/>
              </a:buClr>
              <a:buFont typeface="Arial" panose="020B0604020202020204" pitchFamily="34" charset="0"/>
              <a:buChar char="•"/>
            </a:pPr>
            <a:r>
              <a:rPr lang="en-GB" dirty="0"/>
              <a:t>online voting applications offer a promising avenue for enhancing accessibility, efficiency, and security in the electoral process. </a:t>
            </a:r>
            <a:endParaRPr lang="en-GB" dirty="0" smtClean="0"/>
          </a:p>
          <a:p>
            <a:pPr marL="173736" indent="-173736">
              <a:spcAft>
                <a:spcPts val="800"/>
              </a:spcAft>
              <a:buClr>
                <a:srgbClr val="213163"/>
              </a:buClr>
              <a:buFont typeface="Arial" panose="020B0604020202020204" pitchFamily="34" charset="0"/>
              <a:buChar char="•"/>
            </a:pPr>
            <a:r>
              <a:rPr lang="en-GB" dirty="0" smtClean="0"/>
              <a:t>However</a:t>
            </a:r>
            <a:r>
              <a:rPr lang="en-GB" dirty="0"/>
              <a:t>, their successful implementation requires rigorous attention to security measures, regulatory frameworks, and public trust-building efforts.</a:t>
            </a:r>
            <a:endParaRPr lang="en-US" dirty="0"/>
          </a:p>
        </p:txBody>
      </p:sp>
      <p:pic>
        <p:nvPicPr>
          <p:cNvPr id="3074" name="Picture 2" descr="A pen and papers with check marks&#10;&#10;Description automatically generated">
            <a:extLst>
              <a:ext uri="{FF2B5EF4-FFF2-40B4-BE49-F238E27FC236}">
                <a16:creationId xmlns=""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smtClean="0">
                <a:solidFill>
                  <a:srgbClr val="213163"/>
                </a:solidFill>
              </a:rPr>
              <a:t>Project </a:t>
            </a:r>
            <a:r>
              <a:rPr lang="en-US" sz="1600" b="1" dirty="0">
                <a:solidFill>
                  <a:srgbClr val="213163"/>
                </a:solidFill>
              </a:rPr>
              <a:t>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4437065" cy="3539430"/>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abstract outlines the development of a comprehensive voting application aimed at enhancing democratic processes and citizen engagement. The voting app utilizes modern technology to streamline the voting process, ensuring accessibility, security, and efficiency. Key features include voter registration, candidate information dissemination, secure ballot casting, and real-time result tracking. The app employs robust encryption techniques to safeguard voter data and prevent tampering or fraud. Additionally, it offers multi-platform compatibility, enabling users to vote conveniently via smartphones, tablets, or desktop computers. The development of this voting app underscores a commitment to democratization, transparency, and civic participation in the digital age.</a:t>
            </a:r>
            <a:endParaRPr lang="en-US" b="0" i="0" dirty="0">
              <a:solidFill>
                <a:srgbClr val="000000"/>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4437065" cy="3642023"/>
          </a:xfrm>
          <a:prstGeom prst="rect">
            <a:avLst/>
          </a:prstGeom>
          <a:noFill/>
        </p:spPr>
        <p:txBody>
          <a:bodyPr wrap="square" lIns="91440" tIns="45720" rIns="91440" bIns="45720" anchor="t">
            <a:spAutoFit/>
          </a:bodyPr>
          <a:lstStyle/>
          <a:p>
            <a:pPr marL="173736" indent="-173736" algn="just" fontAlgn="base">
              <a:spcAft>
                <a:spcPts val="800"/>
              </a:spcAft>
              <a:buClr>
                <a:srgbClr val="213163"/>
              </a:buClr>
              <a:buFont typeface="Arial" panose="020B0604020202020204" pitchFamily="34" charset="0"/>
              <a:buChar char="•"/>
            </a:pPr>
            <a:r>
              <a:rPr lang="en-GB" dirty="0"/>
              <a:t>Traditional paper-based voting systems are inefficient, prone to errors, and vulnerable to fraud, while accessibility barriers hinder participation. The COVID-19 pandemic has underscored the need for secure and accessible remote voting options. A robust voting application is essential to overcome these challenges, ensuring security, transparency, and inclusivity in the democratic process</a:t>
            </a:r>
            <a:r>
              <a:rPr lang="en-GB" dirty="0" smtClean="0"/>
              <a:t>.</a:t>
            </a:r>
          </a:p>
          <a:p>
            <a:pPr marL="173736" indent="-173736" algn="just" fontAlgn="base">
              <a:spcAft>
                <a:spcPts val="800"/>
              </a:spcAft>
              <a:buClr>
                <a:srgbClr val="213163"/>
              </a:buClr>
              <a:buFont typeface="Arial" panose="020B0604020202020204" pitchFamily="34" charset="0"/>
              <a:buChar char="•"/>
            </a:pPr>
            <a:r>
              <a:rPr lang="en-GB" dirty="0" smtClean="0"/>
              <a:t> </a:t>
            </a:r>
            <a:r>
              <a:rPr lang="en-GB" dirty="0"/>
              <a:t>Such an application must offer user-friendly interfaces, robust encryption, and multi-platform compatibility. It should also address concerns regarding data privacy and integrity. By leveraging technology, we can revitalize democratic participation and uphold the fundamental principles of fairness and accountability in elections.</a:t>
            </a:r>
            <a:r>
              <a:rPr lang="en-US" dirty="0"/>
              <a:t/>
            </a:r>
            <a:br>
              <a:rPr lang="en-US" dirty="0"/>
            </a:br>
            <a:endParaRPr lang="en-US" dirty="0"/>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8" name="TextBox 7"/>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GB" dirty="0"/>
              <a:t>An online voting app where users securely log in, cast their votes, and view real-time results. Utilizes end-to-end encryption to protect voter privacy and prevent tampering. Offers intuitive interface for seamless navigation and accessibility.</a:t>
            </a:r>
            <a:endParaRPr lang="en-US" i="0" dirty="0">
              <a:solidFill>
                <a:srgbClr val="000000"/>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 xmlns:a16="http://schemas.microsoft.com/office/drawing/2014/main" id="{8A7E7372-02E7-C82A-33D7-3493BBA3A60D}"/>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l="7515" t="10396" r="9870" b="8883"/>
          <a:stretch/>
        </p:blipFill>
        <p:spPr>
          <a:xfrm>
            <a:off x="3094566" y="2013945"/>
            <a:ext cx="2954867" cy="2887133"/>
          </a:xfrm>
          <a:prstGeom prst="rect">
            <a:avLst/>
          </a:prstGeom>
        </p:spPr>
      </p:pic>
      <p:sp>
        <p:nvSpPr>
          <p:cNvPr id="6" name="TextBox 5"/>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8650925" cy="3323987"/>
          </a:xfrm>
          <a:prstGeom prst="rect">
            <a:avLst/>
          </a:prstGeom>
          <a:noFill/>
        </p:spPr>
        <p:txBody>
          <a:bodyPr wrap="square" lIns="91440" tIns="45720" rIns="91440" bIns="45720" anchor="t">
            <a:spAutoFit/>
          </a:bodyPr>
          <a:lstStyle/>
          <a:p>
            <a:r>
              <a:rPr lang="en-GB" b="1" dirty="0"/>
              <a:t>User-friendly Interface</a:t>
            </a:r>
            <a:r>
              <a:rPr lang="en-GB" dirty="0"/>
              <a:t>: Ensure the app has an intuitive and easy-to-use interface for all users, regardless of their technological expertise</a:t>
            </a:r>
            <a:r>
              <a:rPr lang="en-GB" dirty="0" smtClean="0"/>
              <a:t>.</a:t>
            </a:r>
          </a:p>
          <a:p>
            <a:endParaRPr lang="en-GB" dirty="0"/>
          </a:p>
          <a:p>
            <a:r>
              <a:rPr lang="en-GB" b="1" dirty="0"/>
              <a:t>Secure Authentication</a:t>
            </a:r>
            <a:r>
              <a:rPr lang="en-GB" dirty="0"/>
              <a:t>: Implement robust authentication methods to verify the identity of voters and prevent fraudulent activities</a:t>
            </a:r>
            <a:r>
              <a:rPr lang="en-GB" dirty="0" smtClean="0"/>
              <a:t>.</a:t>
            </a:r>
          </a:p>
          <a:p>
            <a:endParaRPr lang="en-GB" dirty="0"/>
          </a:p>
          <a:p>
            <a:r>
              <a:rPr lang="en-GB" b="1" dirty="0"/>
              <a:t>Transparent Voting Process</a:t>
            </a:r>
            <a:r>
              <a:rPr lang="en-GB" dirty="0"/>
              <a:t>: Provide transparency throughout the voting process, including clear instructions, candidate information, and real-time updates on voting progress</a:t>
            </a:r>
            <a:r>
              <a:rPr lang="en-GB" dirty="0" smtClean="0"/>
              <a:t>.</a:t>
            </a:r>
          </a:p>
          <a:p>
            <a:endParaRPr lang="en-GB" dirty="0"/>
          </a:p>
          <a:p>
            <a:r>
              <a:rPr lang="en-GB" b="1" dirty="0"/>
              <a:t>Accessibility</a:t>
            </a:r>
            <a:r>
              <a:rPr lang="en-GB" dirty="0"/>
              <a:t>: Ensure the app is accessible to all users, including those with disabilities, by incorporating features like screen readers and adjustable font sizes</a:t>
            </a:r>
            <a:r>
              <a:rPr lang="en-GB" dirty="0" smtClean="0"/>
              <a:t>.</a:t>
            </a:r>
          </a:p>
          <a:p>
            <a:endParaRPr lang="en-GB" dirty="0"/>
          </a:p>
          <a:p>
            <a:r>
              <a:rPr lang="en-GB" b="1" dirty="0"/>
              <a:t>Reliability</a:t>
            </a:r>
            <a:r>
              <a:rPr lang="en-GB" dirty="0"/>
              <a:t>: Maintain a reliable voting system that can handle high traffic volumes without crashing or experiencing significant downtime</a:t>
            </a:r>
            <a:r>
              <a:rPr lang="en-GB" dirty="0" smtClean="0"/>
              <a:t>.</a:t>
            </a:r>
          </a:p>
          <a:p>
            <a:endParaRPr lang="en-GB" dirty="0"/>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319058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smtClean="0"/>
              <a:t>Solution: </a:t>
            </a:r>
            <a:r>
              <a:rPr lang="en-GB" dirty="0"/>
              <a:t>A robust online voting app could be developed using a combination of </a:t>
            </a:r>
            <a:r>
              <a:rPr lang="en-GB" dirty="0" err="1"/>
              <a:t>blockchain</a:t>
            </a:r>
            <a:r>
              <a:rPr lang="en-GB" dirty="0"/>
              <a:t> technology for secure and transparent record-keeping, biometric authentication for voter verification, and multi-factor authentication to prevent unauthorized access. </a:t>
            </a:r>
            <a:endParaRPr lang="en-GB" dirty="0" smtClean="0"/>
          </a:p>
          <a:p>
            <a:pPr marL="173736" indent="-173736">
              <a:spcAft>
                <a:spcPts val="800"/>
              </a:spcAft>
              <a:buClr>
                <a:srgbClr val="213163"/>
              </a:buClr>
              <a:buFont typeface="Arial" panose="020B0604020202020204" pitchFamily="34" charset="0"/>
              <a:buChar char="•"/>
            </a:pPr>
            <a:r>
              <a:rPr lang="en-GB" dirty="0" smtClean="0"/>
              <a:t>The </a:t>
            </a:r>
            <a:r>
              <a:rPr lang="en-GB" dirty="0"/>
              <a:t>app would feature a user-friendly interface for easy navigation and accessibility, while incorporating stringent security measures to safeguard against hacking and tampering. Additionally, real-time auditing capabilities and voter verification mechanisms would ensure the integrity and reliability of the voting process.</a:t>
            </a:r>
            <a:endParaRPr lang="en-US" dirty="0"/>
          </a:p>
        </p:txBody>
      </p:sp>
      <p:grpSp>
        <p:nvGrpSpPr>
          <p:cNvPr id="5" name="Group 4">
            <a:extLst>
              <a:ext uri="{FF2B5EF4-FFF2-40B4-BE49-F238E27FC236}">
                <a16:creationId xmlns=""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grpSp>
        <p:nvGrpSpPr>
          <p:cNvPr id="6" name="Group 5">
            <a:extLst>
              <a:ext uri="{FF2B5EF4-FFF2-40B4-BE49-F238E27FC236}">
                <a16:creationId xmlns="" xmlns:a16="http://schemas.microsoft.com/office/drawing/2014/main" id="{8DFA3773-676C-4C8A-D39A-DD88B89B9265}"/>
              </a:ext>
            </a:extLst>
          </p:cNvPr>
          <p:cNvGrpSpPr/>
          <p:nvPr/>
        </p:nvGrpSpPr>
        <p:grpSpPr>
          <a:xfrm>
            <a:off x="652938" y="1423707"/>
            <a:ext cx="7838124" cy="2652946"/>
            <a:chOff x="652938" y="1423707"/>
            <a:chExt cx="7838124" cy="2652946"/>
          </a:xfrm>
        </p:grpSpPr>
        <p:sp>
          <p:nvSpPr>
            <p:cNvPr id="4" name="Freeform 11">
              <a:extLst>
                <a:ext uri="{FF2B5EF4-FFF2-40B4-BE49-F238E27FC236}">
                  <a16:creationId xmlns="" xmlns:a16="http://schemas.microsoft.com/office/drawing/2014/main" id="{1EB3BF52-FA8D-47DB-094D-D5F3D3CD754A}"/>
                </a:ext>
              </a:extLst>
            </p:cNvPr>
            <p:cNvSpPr/>
            <p:nvPr/>
          </p:nvSpPr>
          <p:spPr>
            <a:xfrm>
              <a:off x="652938" y="1423707"/>
              <a:ext cx="7838124" cy="2652946"/>
            </a:xfrm>
            <a:custGeom>
              <a:avLst/>
              <a:gdLst/>
              <a:ahLst/>
              <a:cxnLst/>
              <a:rect l="l" t="t" r="r" b="b"/>
              <a:pathLst>
                <a:path w="7838124" h="2652946">
                  <a:moveTo>
                    <a:pt x="0" y="0"/>
                  </a:moveTo>
                  <a:lnTo>
                    <a:pt x="7838124" y="0"/>
                  </a:lnTo>
                  <a:lnTo>
                    <a:pt x="7838124" y="2652945"/>
                  </a:lnTo>
                  <a:lnTo>
                    <a:pt x="0" y="2652945"/>
                  </a:lnTo>
                  <a:lnTo>
                    <a:pt x="0" y="0"/>
                  </a:lnTo>
                  <a:close/>
                </a:path>
              </a:pathLst>
            </a:custGeom>
            <a:blipFill>
              <a:blip r:embed="rId3"/>
              <a:stretch>
                <a:fillRect t="-16390" b="-2939"/>
              </a:stretch>
            </a:blipFill>
          </p:spPr>
          <p:txBody>
            <a:bodyPr/>
            <a:lstStyle/>
            <a:p>
              <a:endParaRPr lang="en-US"/>
            </a:p>
          </p:txBody>
        </p:sp>
        <p:sp>
          <p:nvSpPr>
            <p:cNvPr id="5" name="Rectangle 4">
              <a:extLst>
                <a:ext uri="{FF2B5EF4-FFF2-40B4-BE49-F238E27FC236}">
                  <a16:creationId xmlns="" xmlns:a16="http://schemas.microsoft.com/office/drawing/2014/main" id="{2E464375-2C43-4301-ABE9-4E83905985F0}"/>
                </a:ext>
              </a:extLst>
            </p:cNvPr>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
        <p:nvSpPr>
          <p:cNvPr id="10" name="TextBox 9"/>
          <p:cNvSpPr txBox="1"/>
          <p:nvPr/>
        </p:nvSpPr>
        <p:spPr>
          <a:xfrm>
            <a:off x="1032812" y="1585398"/>
            <a:ext cx="1124909" cy="369332"/>
          </a:xfrm>
          <a:prstGeom prst="rect">
            <a:avLst/>
          </a:prstGeom>
          <a:solidFill>
            <a:schemeClr val="bg1"/>
          </a:solidFill>
        </p:spPr>
        <p:txBody>
          <a:bodyPr wrap="square" rtlCol="0">
            <a:spAutoFit/>
          </a:bodyPr>
          <a:lstStyle/>
          <a:p>
            <a:r>
              <a:rPr lang="en-IN" sz="1800" b="1" dirty="0" smtClean="0"/>
              <a:t>login</a:t>
            </a:r>
            <a:endParaRPr lang="en-IN" sz="1800" b="1" dirty="0"/>
          </a:p>
        </p:txBody>
      </p:sp>
      <p:sp>
        <p:nvSpPr>
          <p:cNvPr id="11" name="TextBox 10"/>
          <p:cNvSpPr txBox="1"/>
          <p:nvPr/>
        </p:nvSpPr>
        <p:spPr>
          <a:xfrm>
            <a:off x="3091856" y="1446898"/>
            <a:ext cx="2026152" cy="646331"/>
          </a:xfrm>
          <a:prstGeom prst="rect">
            <a:avLst/>
          </a:prstGeom>
          <a:solidFill>
            <a:schemeClr val="bg1"/>
          </a:solidFill>
        </p:spPr>
        <p:txBody>
          <a:bodyPr wrap="square" rtlCol="0">
            <a:spAutoFit/>
          </a:bodyPr>
          <a:lstStyle/>
          <a:p>
            <a:r>
              <a:rPr lang="en-IN" sz="1800" b="1" dirty="0" smtClean="0"/>
              <a:t>Vote For Asked statements</a:t>
            </a:r>
            <a:endParaRPr lang="en-IN" sz="1800" b="1" dirty="0"/>
          </a:p>
        </p:txBody>
      </p:sp>
      <p:sp>
        <p:nvSpPr>
          <p:cNvPr id="13" name="TextBox 12"/>
          <p:cNvSpPr txBox="1"/>
          <p:nvPr/>
        </p:nvSpPr>
        <p:spPr>
          <a:xfrm>
            <a:off x="6302124" y="1499525"/>
            <a:ext cx="1473565" cy="646331"/>
          </a:xfrm>
          <a:prstGeom prst="rect">
            <a:avLst/>
          </a:prstGeom>
          <a:solidFill>
            <a:schemeClr val="bg1"/>
          </a:solidFill>
        </p:spPr>
        <p:txBody>
          <a:bodyPr wrap="square" rtlCol="0">
            <a:spAutoFit/>
          </a:bodyPr>
          <a:lstStyle/>
          <a:p>
            <a:r>
              <a:rPr lang="en-IN" sz="1800" b="1" dirty="0" smtClean="0"/>
              <a:t>Voting evaluation</a:t>
            </a:r>
            <a:endParaRPr lang="en-IN" sz="1800" b="1" dirty="0"/>
          </a:p>
        </p:txBody>
      </p:sp>
      <p:sp>
        <p:nvSpPr>
          <p:cNvPr id="14" name="TextBox 13"/>
          <p:cNvSpPr txBox="1"/>
          <p:nvPr/>
        </p:nvSpPr>
        <p:spPr>
          <a:xfrm>
            <a:off x="6104770" y="3157641"/>
            <a:ext cx="1736703" cy="646331"/>
          </a:xfrm>
          <a:prstGeom prst="rect">
            <a:avLst/>
          </a:prstGeom>
          <a:solidFill>
            <a:schemeClr val="bg1"/>
          </a:solidFill>
        </p:spPr>
        <p:txBody>
          <a:bodyPr wrap="square" rtlCol="0">
            <a:spAutoFit/>
          </a:bodyPr>
          <a:lstStyle/>
          <a:p>
            <a:r>
              <a:rPr lang="en-IN" sz="1800" b="1" dirty="0" smtClean="0"/>
              <a:t>End of </a:t>
            </a:r>
          </a:p>
          <a:p>
            <a:r>
              <a:rPr lang="en-IN" sz="1800" b="1" dirty="0" smtClean="0"/>
              <a:t>Poll</a:t>
            </a:r>
            <a:endParaRPr lang="en-IN" sz="1800" b="1" dirty="0"/>
          </a:p>
        </p:txBody>
      </p:sp>
      <p:sp>
        <p:nvSpPr>
          <p:cNvPr id="15" name="TextBox 14"/>
          <p:cNvSpPr txBox="1"/>
          <p:nvPr/>
        </p:nvSpPr>
        <p:spPr>
          <a:xfrm>
            <a:off x="3368150" y="3216846"/>
            <a:ext cx="1105174" cy="369332"/>
          </a:xfrm>
          <a:prstGeom prst="rect">
            <a:avLst/>
          </a:prstGeom>
          <a:solidFill>
            <a:schemeClr val="bg1"/>
          </a:solidFill>
        </p:spPr>
        <p:txBody>
          <a:bodyPr wrap="square" rtlCol="0">
            <a:spAutoFit/>
          </a:bodyPr>
          <a:lstStyle/>
          <a:p>
            <a:r>
              <a:rPr lang="en-IN" sz="1800" b="1" dirty="0" smtClean="0"/>
              <a:t>Result</a:t>
            </a:r>
            <a:endParaRPr lang="en-IN" sz="1800" b="1" dirty="0"/>
          </a:p>
        </p:txBody>
      </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schemas.microsoft.com/office/2006/metadata/properties"/>
    <ds:schemaRef ds:uri="9162bd5b-4ed9-4da3-b376-05204580ba3f"/>
    <ds:schemaRef ds:uri="http://purl.org/dc/terms/"/>
    <ds:schemaRef ds:uri="c0fa2617-96bd-425d-8578-e93563fe37c5"/>
    <ds:schemaRef ds:uri="http://www.w3.org/XML/1998/namespace"/>
    <ds:schemaRef ds:uri="http://purl.org/dc/dcmityp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644</TotalTime>
  <Words>771</Words>
  <Application>Microsoft Office PowerPoint</Application>
  <PresentationFormat>On-screen Show (16:9)</PresentationFormat>
  <Paragraphs>86</Paragraphs>
  <Slides>16</Slides>
  <Notes>16</Notes>
  <HiddenSlides>0</HiddenSlides>
  <MMClips>1</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Simple Light</vt:lpstr>
      <vt:lpstr>PowerPoint Presentation</vt:lpstr>
      <vt:lpstr>PowerPoint Presentation</vt:lpstr>
      <vt:lpstr>Project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kurinjikannan V</cp:lastModifiedBy>
  <cp:revision>184</cp:revision>
  <dcterms:modified xsi:type="dcterms:W3CDTF">2024-04-11T13:23:08Z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